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57" r:id="rId2"/>
    <p:sldId id="316" r:id="rId3"/>
    <p:sldId id="317" r:id="rId4"/>
    <p:sldId id="318" r:id="rId5"/>
    <p:sldId id="319" r:id="rId6"/>
    <p:sldId id="320" r:id="rId7"/>
    <p:sldId id="321" r:id="rId8"/>
    <p:sldId id="314" r:id="rId9"/>
    <p:sldId id="312" r:id="rId10"/>
    <p:sldId id="337" r:id="rId11"/>
    <p:sldId id="338" r:id="rId12"/>
    <p:sldId id="339" r:id="rId13"/>
    <p:sldId id="340" r:id="rId14"/>
    <p:sldId id="342" r:id="rId15"/>
    <p:sldId id="343" r:id="rId16"/>
    <p:sldId id="344" r:id="rId17"/>
    <p:sldId id="325" r:id="rId18"/>
    <p:sldId id="346" r:id="rId19"/>
    <p:sldId id="345" r:id="rId20"/>
    <p:sldId id="348" r:id="rId21"/>
    <p:sldId id="349" r:id="rId22"/>
    <p:sldId id="347" r:id="rId23"/>
    <p:sldId id="350" r:id="rId24"/>
    <p:sldId id="322" r:id="rId25"/>
    <p:sldId id="326" r:id="rId26"/>
    <p:sldId id="351" r:id="rId27"/>
    <p:sldId id="328" r:id="rId28"/>
    <p:sldId id="327" r:id="rId29"/>
    <p:sldId id="315" r:id="rId30"/>
    <p:sldId id="323" r:id="rId31"/>
    <p:sldId id="307" r:id="rId32"/>
    <p:sldId id="329" r:id="rId33"/>
    <p:sldId id="354" r:id="rId34"/>
    <p:sldId id="330" r:id="rId35"/>
    <p:sldId id="331" r:id="rId36"/>
    <p:sldId id="333" r:id="rId37"/>
    <p:sldId id="334" r:id="rId38"/>
    <p:sldId id="313" r:id="rId39"/>
    <p:sldId id="310" r:id="rId40"/>
    <p:sldId id="309" r:id="rId41"/>
    <p:sldId id="311" r:id="rId42"/>
    <p:sldId id="324" r:id="rId43"/>
    <p:sldId id="353" r:id="rId44"/>
    <p:sldId id="355" r:id="rId45"/>
    <p:sldId id="352" r:id="rId46"/>
    <p:sldId id="305" r:id="rId47"/>
  </p:sldIdLst>
  <p:sldSz cx="9144000" cy="6858000" type="screen4x3"/>
  <p:notesSz cx="6805613" cy="9939338"/>
  <p:embeddedFontLs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21" autoAdjust="0"/>
    <p:restoredTop sz="86364" autoAdjust="0"/>
  </p:normalViewPr>
  <p:slideViewPr>
    <p:cSldViewPr snapToGrid="0">
      <p:cViewPr varScale="1">
        <p:scale>
          <a:sx n="117" d="100"/>
          <a:sy n="117" d="100"/>
        </p:scale>
        <p:origin x="366" y="108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2016-12-28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2016-12-28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624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443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397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646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157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948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420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188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366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511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194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888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689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437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597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865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9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817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917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297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134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0347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9819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504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7823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285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3309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625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662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372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203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125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0343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754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8868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604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548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6096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4203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679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291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195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802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598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내용을 입력하십시오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2016-12-28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2016-12-28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2016-12-28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yh0130@yonsei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unho0130.github.i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jekyllthemes.or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EEKJ/aweekj.github.io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edit.io/edito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unho0130.github.io/2016-12-28/hello-mark-down/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://blog.kalkin7.com/2014/02/10/lets-write-using-markdow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uuneoi.com/profil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hankyun/python-django-study/wiki/00.-python-%EC%9D%B4%EB%9E%80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google.github.io/styleguide/pyguide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2.png"/><Relationship Id="rId4" Type="http://schemas.openxmlformats.org/officeDocument/2006/relationships/hyperlink" Target="https://google.github.io/styleguide/google_python_style.vim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yunho0130/3d4a8361fdd8ebbd1da90dd239c8fae0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hyperlink" Target="https://wikidocs.net/13" TargetMode="External"/><Relationship Id="rId4" Type="http://schemas.openxmlformats.org/officeDocument/2006/relationships/hyperlink" Target="https://goo.gl/Fywkmo" TargetMode="External"/><Relationship Id="rId9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hayete.tistory.com/entry/5-Format-String-Attack-FSB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wikidocs.net/17" TargetMode="External"/><Relationship Id="rId9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github.com/yunho0130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ikidocs.net/1161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yunho0130/4dce24912c303125b66ff2a3c436c0a4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yunho0130/4dce24912c303125b66ff2a3c436c0a4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einsub/svn-git-1738675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realm.io/kr/news/360andev-savvas-dalkitsis-using-git-like-a-pro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rogit/progit2-k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ucamezzalira.com/2014/03/10/git-flow-vs-github-flow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xSEDNp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Start Programming with Google Python Style Guide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</a:t>
            </a:r>
            <a:r>
              <a:rPr lang="ko-KR" altLang="en-US" sz="2800" b="1" spc="-150" dirty="0" smtClean="0">
                <a:solidFill>
                  <a:schemeClr val="bg1">
                    <a:lumMod val="50000"/>
                  </a:schemeClr>
                </a:solidFill>
              </a:rPr>
              <a:t>호 </a:t>
            </a:r>
            <a:endParaRPr lang="ko-KR" altLang="en-US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</a:t>
            </a: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</a:rPr>
              <a:t>Maeng</a:t>
            </a: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0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Business Big Data Analysis, </a:t>
            </a:r>
            <a:r>
              <a:rPr lang="en-US" altLang="ko-KR" sz="2000" b="1" spc="-150" dirty="0" err="1">
                <a:solidFill>
                  <a:schemeClr val="bg1">
                    <a:lumMod val="50000"/>
                  </a:schemeClr>
                </a:solidFill>
              </a:rPr>
              <a:t>Yonsei</a:t>
            </a: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Graduate School of 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Information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myh0130@yonsei.ac.kr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1" y="2229472"/>
            <a:ext cx="7925540" cy="443157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지킬은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정적인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웹페이지를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만들어주는 유틸리티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하지만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MAC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 공식 지원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0" y="136718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정적 웹사이트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동적 웹사이트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Pages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호스팅되고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있는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Jekyll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서비스를 사용해보기로 함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982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사용자계정명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].github.io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repository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생성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58" y="1712365"/>
            <a:ext cx="7827478" cy="457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1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생성한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Repository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setting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이동한 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스크롤을 내려서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Github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Pages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섹션에서 활성화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59" y="1459222"/>
            <a:ext cx="6194649" cy="517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생성한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Repository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setting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이동한 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스크롤을 내려서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Github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Pages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섹션에서 활성화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59" y="1459222"/>
            <a:ext cx="6194649" cy="5173389"/>
          </a:xfrm>
          <a:prstGeom prst="rect">
            <a:avLst/>
          </a:prstGeom>
        </p:spPr>
      </p:pic>
      <p:grpSp>
        <p:nvGrpSpPr>
          <p:cNvPr id="10" name="그룹 52"/>
          <p:cNvGrpSpPr/>
          <p:nvPr/>
        </p:nvGrpSpPr>
        <p:grpSpPr>
          <a:xfrm>
            <a:off x="1306405" y="1982507"/>
            <a:ext cx="228600" cy="228600"/>
            <a:chOff x="2590800" y="1828800"/>
            <a:chExt cx="228600" cy="228600"/>
          </a:xfrm>
        </p:grpSpPr>
        <p:sp>
          <p:nvSpPr>
            <p:cNvPr id="11" name="타원 1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35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Change theme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통해 원하는 테마 선택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적용하면 적용된 화면을 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59" y="1459222"/>
            <a:ext cx="6194649" cy="5173389"/>
          </a:xfrm>
          <a:prstGeom prst="rect">
            <a:avLst/>
          </a:prstGeom>
        </p:spPr>
      </p:pic>
      <p:grpSp>
        <p:nvGrpSpPr>
          <p:cNvPr id="10" name="그룹 52"/>
          <p:cNvGrpSpPr/>
          <p:nvPr/>
        </p:nvGrpSpPr>
        <p:grpSpPr>
          <a:xfrm>
            <a:off x="2835660" y="4441927"/>
            <a:ext cx="228600" cy="228600"/>
            <a:chOff x="2590800" y="1828800"/>
            <a:chExt cx="228600" cy="228600"/>
          </a:xfrm>
        </p:grpSpPr>
        <p:sp>
          <p:nvSpPr>
            <p:cNvPr id="11" name="타원 1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399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72" y="1714992"/>
            <a:ext cx="7402996" cy="432000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Change theme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통해 원하는 테마 선택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적용하면 적용된 화면을 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10" name="그룹 52"/>
          <p:cNvGrpSpPr/>
          <p:nvPr/>
        </p:nvGrpSpPr>
        <p:grpSpPr>
          <a:xfrm>
            <a:off x="8116168" y="3023031"/>
            <a:ext cx="228600" cy="228600"/>
            <a:chOff x="2590800" y="1828800"/>
            <a:chExt cx="228600" cy="228600"/>
          </a:xfrm>
        </p:grpSpPr>
        <p:sp>
          <p:nvSpPr>
            <p:cNvPr id="11" name="타원 1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97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https://yunho0130.github.io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설정한 사이트로 이동하여 내용이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잘표시되는지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확인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011" y="1681490"/>
            <a:ext cx="6799230" cy="475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7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원하는 테마를 선택한 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저장소를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Fork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한 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[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github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사용자명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].github.com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이름 변경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147" y="1459222"/>
            <a:ext cx="5971006" cy="476329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04708" y="6360559"/>
            <a:ext cx="2715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http://jekyllthemes.org</a:t>
            </a:r>
            <a:r>
              <a:rPr lang="ko-KR" altLang="en-US" dirty="0" smtClean="0">
                <a:hlinkClick r:id="rId4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28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github.com/AWEEKJ/aweekj.github.io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접속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fork  -&gt; repository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명을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아이디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].github.io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로 변경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413" y="1660963"/>
            <a:ext cx="6804046" cy="48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3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_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config.yml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파일 수정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4" y="1638134"/>
            <a:ext cx="8248293" cy="465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Ch02. Review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57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Url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자신의 계정에 맞게 변경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" y="1504778"/>
            <a:ext cx="8001083" cy="484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8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변경하고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commit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한 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url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통해 자신의 사이트가 제대로 로드 되는지 확인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3718"/>
          <a:stretch/>
        </p:blipFill>
        <p:spPr>
          <a:xfrm>
            <a:off x="1306405" y="1504778"/>
            <a:ext cx="6246275" cy="50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8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[_posts]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폴더에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.md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파일을 업로드 하면 자동으로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블로그에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반영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37" y="1746846"/>
            <a:ext cx="8066508" cy="42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3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Markdown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https://stackedit.io/editor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#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마크다운 확장 문법 살펴보기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36718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마크다운 편집기 비교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http://blog.kalkin7.com/2014/02/10/lets-write-using-markdown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40" y="2005009"/>
            <a:ext cx="7897500" cy="432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54659" y="6471016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호환성 확인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/>
              </a:rPr>
              <a:t>https://yunho0130.github.io/2016-12-28/hello-mark-down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/>
              </a:rPr>
              <a:t>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77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Markdown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크롬 브라우저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확장 프로그램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36718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마크다운으로 작업하면서 오른쪽으로 결과를 실시간으로 확인할 수 있어서 간편함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Markdown Editor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최대 단점인 이미지 업로드에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Google+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계정을 사용할 수 있어서 간편함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0" y="2005009"/>
            <a:ext cx="78975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5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Markdown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크롬 브라우저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확장 프로그램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36718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주로 사용되는 기능은 버튼을 통해 간편하게 사용할 수 있음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Publish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기능을 사용하여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등에 간편하게 마크다운 파일을 업로드 할 수 있음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35" y="2005009"/>
            <a:ext cx="6021151" cy="46413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478" y="2317691"/>
            <a:ext cx="4339015" cy="432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3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Markdown </a:t>
            </a:r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Cheatsheet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28" y="1627835"/>
            <a:ext cx="7779040" cy="4680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개발자 이력서 예시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nuuneoi.com/profile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20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Markdown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크롬 브라우저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확장 프로그램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36718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Gitst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란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하나의 코드 파일을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깃허브를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통해 공유하고자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하는데에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사용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47" y="2005009"/>
            <a:ext cx="7804924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2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Markdown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크롬 브라우저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확장 프로그램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36718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 소스파일은 고유의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주소를 가지고 있어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소스코드를 공유하기에 적합하게 되어 있음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05" y="1739659"/>
            <a:ext cx="6517160" cy="486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Markdown </a:t>
            </a:r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Cheatsheet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41" y="1009907"/>
            <a:ext cx="70485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0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53" y="1249544"/>
            <a:ext cx="7746366" cy="4611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507831" y="4729163"/>
            <a:ext cx="2871788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04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Markdown </a:t>
            </a:r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Cheatsheet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31" y="875704"/>
            <a:ext cx="7539536" cy="58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2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Ch03. Variables &amp; Operators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8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Python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의 철학과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Google Styles Guidelines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바탕으로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Coding Convention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에 근거하여 강의할 예정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2529" y="6314377"/>
            <a:ext cx="7087585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 smtClean="0"/>
              <a:t>[1] </a:t>
            </a:r>
            <a:r>
              <a:rPr lang="en-US" altLang="ko-KR" sz="950" dirty="0" smtClean="0">
                <a:hlinkClick r:id="rId3"/>
              </a:rPr>
              <a:t>https</a:t>
            </a:r>
            <a:r>
              <a:rPr lang="en-US" altLang="ko-KR" sz="950" dirty="0">
                <a:hlinkClick r:id="rId3"/>
              </a:rPr>
              <a:t>://github.com/chohankyun/python-django-study/wiki/00.-python-%</a:t>
            </a:r>
            <a:r>
              <a:rPr lang="en-US" altLang="ko-KR" sz="950" dirty="0" smtClean="0">
                <a:hlinkClick r:id="rId3"/>
              </a:rPr>
              <a:t>EC%9D%B4%EB%9E%80</a:t>
            </a:r>
            <a:endParaRPr lang="en-US" altLang="ko-KR" sz="950" dirty="0" smtClean="0"/>
          </a:p>
          <a:p>
            <a:r>
              <a:rPr lang="en-US" altLang="ko-KR" sz="950" dirty="0" smtClean="0"/>
              <a:t>[2] Google Python </a:t>
            </a:r>
            <a:r>
              <a:rPr lang="en-US" altLang="ko-KR" sz="950" dirty="0"/>
              <a:t>Style Guide </a:t>
            </a:r>
            <a:r>
              <a:rPr lang="en-US" altLang="ko-KR" sz="950" dirty="0">
                <a:hlinkClick r:id="rId4"/>
              </a:rPr>
              <a:t>https://</a:t>
            </a:r>
            <a:r>
              <a:rPr lang="en-US" altLang="ko-KR" sz="950" dirty="0" smtClean="0">
                <a:hlinkClick r:id="rId4"/>
              </a:rPr>
              <a:t>google.github.io/styleguide/pyguide.html</a:t>
            </a:r>
            <a:r>
              <a:rPr lang="en-US" altLang="ko-KR" sz="950" dirty="0" smtClean="0"/>
              <a:t>  </a:t>
            </a:r>
            <a:endParaRPr lang="ko-KR" altLang="en-US" sz="950" dirty="0"/>
          </a:p>
        </p:txBody>
      </p:sp>
      <p:sp>
        <p:nvSpPr>
          <p:cNvPr id="14" name="직사각형 13"/>
          <p:cNvSpPr/>
          <p:nvPr/>
        </p:nvSpPr>
        <p:spPr>
          <a:xfrm>
            <a:off x="321980" y="1363610"/>
            <a:ext cx="86482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Perl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하나 이상의 해결법이 존재한다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와는 정반대로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가장 아름다운 하나의 답이 존재한다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라는 명제를 모토로 하고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모토 하에 다음과 같은 철학을 지니게 되었다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Zen of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Python[1]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Beautiful is better than ugly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아름다운 것이 추한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Explicit is better than implicit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명시적인 것이 암시적인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 is better than complex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단순한 것이 복잡한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Complex is better than complicated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내부적으로 복잡한 것이 외부적으로 복잡한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657" y="3452673"/>
            <a:ext cx="3835254" cy="2772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6212911" y="3422393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608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문법적인 사항으로 필수적으로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지켜야 할 부분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7495" y="1412739"/>
            <a:ext cx="45129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Default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iterators and Operators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연산자를 쓸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연산자 오버로딩 같은걸 하지 말 것</a:t>
            </a:r>
          </a:p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Imports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모듈과 패키지에만 사용할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import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상대적인 경로 쓰지 말고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path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쓸 것</a:t>
            </a:r>
          </a:p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packages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 모듈과 패키지를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pathname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사용할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 from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sound.effects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import echo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c.e.g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import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sound.effects.echo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Imports formatting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import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 때는 라인을 분리한다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do not use : import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sys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use :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import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import  sys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900262" y="1612637"/>
            <a:ext cx="408861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Indentation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탭을 사용하지 말고 띄어쓰기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개로 사용할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들여쓰기는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수직열이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맞아야 함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Whitespace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괄호사이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공백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 ,;: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전에 공백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괄호사이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파라미터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리스트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인덱스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슬라이싱에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공백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vim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Backgroud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setting for vim files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306" y="4664217"/>
            <a:ext cx="3371462" cy="187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Vim Editor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위한 설정파일을 제공하고 있음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2529" y="6314377"/>
            <a:ext cx="7087585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 smtClean="0"/>
              <a:t>[</a:t>
            </a:r>
            <a:r>
              <a:rPr lang="en-US" altLang="ko-KR" sz="950" dirty="0" smtClean="0"/>
              <a:t>1] Google </a:t>
            </a:r>
            <a:r>
              <a:rPr lang="en-US" altLang="ko-KR" sz="950" dirty="0" smtClean="0"/>
              <a:t>Python </a:t>
            </a:r>
            <a:r>
              <a:rPr lang="en-US" altLang="ko-KR" sz="950" dirty="0"/>
              <a:t>Style Guide </a:t>
            </a:r>
            <a:r>
              <a:rPr lang="en-US" altLang="ko-KR" sz="950" dirty="0">
                <a:hlinkClick r:id="rId3"/>
              </a:rPr>
              <a:t>https://</a:t>
            </a:r>
            <a:r>
              <a:rPr lang="en-US" altLang="ko-KR" sz="950" dirty="0" smtClean="0">
                <a:hlinkClick r:id="rId3"/>
              </a:rPr>
              <a:t>google.github.io/styleguide/pyguide.html</a:t>
            </a:r>
            <a:r>
              <a:rPr lang="en-US" altLang="ko-KR" sz="950" dirty="0" smtClean="0"/>
              <a:t>  </a:t>
            </a:r>
            <a:endParaRPr lang="ko-KR" altLang="en-US" sz="950" dirty="0"/>
          </a:p>
        </p:txBody>
      </p:sp>
      <p:sp>
        <p:nvSpPr>
          <p:cNvPr id="14" name="직사각형 13"/>
          <p:cNvSpPr/>
          <p:nvPr/>
        </p:nvSpPr>
        <p:spPr>
          <a:xfrm>
            <a:off x="321980" y="1363610"/>
            <a:ext cx="86482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google.github.io/styleguide/google_python_style.vim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2" descr="vim editor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95" y="1848852"/>
            <a:ext cx="7445992" cy="418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57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Format String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90707" y="6399467"/>
            <a:ext cx="59619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gist.github.com/yunho0130/3d4a8361fdd8ebbd1da90dd239c8fae0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91" y="1784576"/>
            <a:ext cx="8316100" cy="44519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2291" y="1089573"/>
            <a:ext cx="8648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raw_input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format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084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Format String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1508" y="915068"/>
            <a:ext cx="8648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raw_input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문자열 포맷 코드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포맷 스트링 종류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708" y="979994"/>
            <a:ext cx="5064407" cy="278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82291" y="619502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[1] </a:t>
            </a:r>
            <a:r>
              <a:rPr lang="ko-KR" altLang="en-US" sz="900" dirty="0">
                <a:hlinkClick r:id="rId4"/>
              </a:rPr>
              <a:t>https://</a:t>
            </a:r>
            <a:r>
              <a:rPr lang="ko-KR" altLang="en-US" sz="900" dirty="0" smtClean="0">
                <a:hlinkClick r:id="rId4"/>
              </a:rPr>
              <a:t>goo.gl/Fywkmo</a:t>
            </a:r>
            <a:r>
              <a:rPr lang="ko-KR" altLang="en-US" sz="900" dirty="0" smtClean="0"/>
              <a:t> </a:t>
            </a:r>
            <a:endParaRPr lang="ko-KR" altLang="en-US" sz="900" dirty="0"/>
          </a:p>
          <a:p>
            <a:r>
              <a:rPr lang="ko-KR" altLang="en-US" sz="900" dirty="0"/>
              <a:t>[2] </a:t>
            </a:r>
            <a:r>
              <a:rPr lang="ko-KR" altLang="en-US" sz="900" dirty="0">
                <a:hlinkClick r:id="rId5"/>
              </a:rPr>
              <a:t>https://</a:t>
            </a:r>
            <a:r>
              <a:rPr lang="ko-KR" altLang="en-US" sz="900" dirty="0" smtClean="0">
                <a:hlinkClick r:id="rId5"/>
              </a:rPr>
              <a:t>wikidocs.net/13</a:t>
            </a:r>
            <a:r>
              <a:rPr lang="ko-KR" altLang="en-US" sz="900" dirty="0" smtClean="0"/>
              <a:t>  </a:t>
            </a:r>
            <a:endParaRPr lang="ko-KR" altLang="en-US" sz="9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04" y="1803382"/>
            <a:ext cx="2000250" cy="923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920" y="2868649"/>
            <a:ext cx="2695575" cy="1266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920" y="4276816"/>
            <a:ext cx="2438400" cy="1076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0390" y="4336966"/>
            <a:ext cx="50387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Format String Attack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2291" y="647923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[1</a:t>
            </a:r>
            <a:r>
              <a:rPr lang="ko-KR" altLang="en-US" sz="900" dirty="0" smtClean="0"/>
              <a:t>] </a:t>
            </a:r>
            <a:r>
              <a:rPr lang="en-US" altLang="ko-KR" sz="900" dirty="0" smtClean="0"/>
              <a:t>CC-BY-NC-SA</a:t>
            </a:r>
            <a:r>
              <a:rPr lang="ko-KR" altLang="en-US" sz="900" dirty="0" smtClean="0"/>
              <a:t> </a:t>
            </a:r>
            <a:r>
              <a:rPr lang="en-US" altLang="ko-KR" sz="900" dirty="0">
                <a:hlinkClick r:id="rId3"/>
              </a:rPr>
              <a:t>http://</a:t>
            </a:r>
            <a:r>
              <a:rPr lang="en-US" altLang="ko-KR" sz="900" dirty="0" smtClean="0">
                <a:hlinkClick r:id="rId3"/>
              </a:rPr>
              <a:t>shayete.tistory.com/entry/5-Format-String-Attack-FSB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pic>
        <p:nvPicPr>
          <p:cNvPr id="3074" name="Picture 2" descr="http://cfile9.uf.tistory.com/image/2632E04A562F1B2B32089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68" y="1537650"/>
            <a:ext cx="7505700" cy="479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82291" y="875704"/>
            <a:ext cx="8648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언어의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printf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 취약점 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format_string_attack.py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참조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068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Variables &amp; Operators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088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Parameter vs Argument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argument vs paramet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84" y="4032326"/>
            <a:ext cx="4553346" cy="244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41508" y="1389567"/>
            <a:ext cx="864828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전역변수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 시작 시 초기화되어 종료 시 까지 할당된 메모리를 유지하는 변수로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함수가 함께 사용할 수 있으며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같은 이름의 전역 변수는 하나 이상 사용할 수 없다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지역변수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 또는 어떠한 블록 안에 정의된 변수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 범위가 함수 내부로 제한되어 있으며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함수가 호출되면 생성되었다가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리턴하면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소멸된다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때문에 서로 다른 함수에 같은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변수명을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사용 가능하다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매개변수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두 개 이상의 변수 사이의 함수 관계를 보조의 변수를 사용하여 간접적으로 표시할 때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 보조의 변수를 이르는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말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562" y="4154789"/>
            <a:ext cx="3457221" cy="22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4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Variables &amp; Operators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변수의 타입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850" y="1412739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Python</a:t>
            </a:r>
            <a:r>
              <a:rPr lang="ko-KR" altLang="en-US" sz="1600" dirty="0" smtClean="0"/>
              <a:t>에서 </a:t>
            </a:r>
            <a:r>
              <a:rPr lang="ko-KR" altLang="en-US" sz="1600" dirty="0"/>
              <a:t>변수란 객체를 가리키는 </a:t>
            </a:r>
            <a:r>
              <a:rPr lang="ko-KR" altLang="en-US" sz="1600" dirty="0" smtClean="0"/>
              <a:t>것</a:t>
            </a: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명시적으로 참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거짓인 것만 사용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729" y="2134948"/>
            <a:ext cx="1987967" cy="37882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82290" y="6279634"/>
            <a:ext cx="15969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hlinkClick r:id="rId4"/>
              </a:rPr>
              <a:t>[1]</a:t>
            </a:r>
            <a:r>
              <a:rPr lang="ko-KR" altLang="en-US" sz="900" dirty="0" smtClean="0">
                <a:hlinkClick r:id="rId4"/>
              </a:rPr>
              <a:t> https</a:t>
            </a:r>
            <a:r>
              <a:rPr lang="ko-KR" altLang="en-US" sz="900" dirty="0">
                <a:hlinkClick r:id="rId4"/>
              </a:rPr>
              <a:t>://</a:t>
            </a:r>
            <a:r>
              <a:rPr lang="ko-KR" altLang="en-US" sz="900" dirty="0" smtClean="0">
                <a:hlinkClick r:id="rId4"/>
              </a:rPr>
              <a:t>wikidocs.net/17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" y="2232202"/>
            <a:ext cx="3113314" cy="12161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566010"/>
            <a:ext cx="3521529" cy="11060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4656122"/>
            <a:ext cx="1421492" cy="6173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5410890"/>
            <a:ext cx="3705225" cy="3333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7024" y="2134948"/>
            <a:ext cx="3237705" cy="2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8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1249544"/>
            <a:ext cx="8429625" cy="373380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0837" y="3786310"/>
            <a:ext cx="1141079" cy="4006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1164"/>
          <a:stretch/>
        </p:blipFill>
        <p:spPr>
          <a:xfrm>
            <a:off x="2878599" y="4117070"/>
            <a:ext cx="6258257" cy="191726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878599" y="5732586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4" idx="2"/>
            <a:endCxn id="14" idx="0"/>
          </p:cNvCxnSpPr>
          <p:nvPr/>
        </p:nvCxnSpPr>
        <p:spPr>
          <a:xfrm>
            <a:off x="921377" y="4186989"/>
            <a:ext cx="2527762" cy="1545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02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Variables &amp; Operators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1651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Type Casting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68" y="4035447"/>
            <a:ext cx="3276600" cy="2352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50" y="4094679"/>
            <a:ext cx="4079558" cy="223421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24938" y="1508883"/>
            <a:ext cx="79198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++, --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연산을 원하신다면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에서는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+=1, -=1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 고쳐 쓰셔야 합니다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파이썬은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일관성과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가독성을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중시하는 언어입니다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++, --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전위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후위에 따라서 다른 결과를 낼 수 있기 때문에 이는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파이썬스럽지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않다고 할 수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있습니다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Operator</a:t>
            </a:r>
            <a:r>
              <a:rPr lang="ko-KR" altLang="en-US" dirty="0" smtClean="0"/>
              <a:t>의 종류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- **, -, +, *, /, %, //, +=, &gt;&gt;, &lt;&lt;, &amp;, ^, |, &lt;=, &lt;, &gt;, &gt;=, !=, ==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088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Variables &amp; Operators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5443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비트연산자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0" y="150509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활용도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다중 선택 옵션 등에 활용된다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 복잡도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공간복잡도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19" y="2368375"/>
            <a:ext cx="6838922" cy="34228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3850" y="6379419"/>
            <a:ext cx="11272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[1] https</a:t>
            </a:r>
            <a:r>
              <a:rPr lang="en-US" altLang="ko-KR" sz="9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://wikidocs.net/1161</a:t>
            </a:r>
            <a:endParaRPr lang="en-US" altLang="ko-KR" sz="9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378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과제 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94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ko-KR" altLang="en-US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블로그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만들기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</a:t>
            </a:r>
            <a:r>
              <a:rPr lang="en-US" altLang="ko-KR" sz="1000" dirty="0">
                <a:solidFill>
                  <a:schemeClr val="bg1"/>
                </a:solidFill>
              </a:rPr>
              <a:t>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본인이 만든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블로그에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오늘 배운 내용을 정리하여 마크다운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(.md)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파일로 만들어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포스팅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47471" y="6364812"/>
            <a:ext cx="7124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</a:t>
            </a:r>
            <a:r>
              <a:rPr lang="en-US" altLang="ko-KR" sz="1600" dirty="0" smtClean="0">
                <a:hlinkClick r:id="rId3"/>
              </a:rPr>
              <a:t>gist.github.com/yunho0130/4dce24912c303125b66ff2a3c436c0a4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147" y="1459222"/>
            <a:ext cx="5971006" cy="476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2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계산기 만들기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</a:t>
            </a:r>
            <a:r>
              <a:rPr lang="en-US" altLang="ko-KR" sz="1000" dirty="0">
                <a:solidFill>
                  <a:schemeClr val="bg1"/>
                </a:solidFill>
              </a:rPr>
              <a:t>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아래의 계산기에서 연산 기능을 모두 구현하시오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47471" y="6364812"/>
            <a:ext cx="7124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</a:t>
            </a:r>
            <a:r>
              <a:rPr lang="en-US" altLang="ko-KR" sz="1600" dirty="0" smtClean="0">
                <a:hlinkClick r:id="rId3"/>
              </a:rPr>
              <a:t>gist.github.com/yunho0130/4dce24912c303125b66ff2a3c436c0a4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pic>
        <p:nvPicPr>
          <p:cNvPr id="4098" name="Picture 2" descr="스마트폰 계산기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034" y="1515196"/>
            <a:ext cx="2540512" cy="450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8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도우미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</a:t>
            </a:r>
            <a:r>
              <a:rPr lang="en-US" altLang="ko-KR" sz="1000" dirty="0">
                <a:solidFill>
                  <a:schemeClr val="bg1"/>
                </a:solidFill>
              </a:rPr>
              <a:t>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Stackoverflow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57710" y="6266841"/>
            <a:ext cx="26295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hlinkClick r:id="rId3"/>
              </a:rPr>
              <a:t>http://stackoverflow.com</a:t>
            </a:r>
            <a:r>
              <a:rPr lang="en-US" altLang="ko-KR" sz="1600" dirty="0" smtClean="0">
                <a:hlinkClick r:id="rId3"/>
              </a:rPr>
              <a:t>/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95" y="1437383"/>
            <a:ext cx="8231596" cy="46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6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SVN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차이점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8509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은 분산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저장식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버전관리 시스템이며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SVN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은 중앙집중식 버전관리 시스템이다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299" y="1364362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분산식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vs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중앙집중식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좌측이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우측이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SVN [1]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SVN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사용자를 위한 개념 가이드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www.slideshare.net/einsub/svn-git-17386752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99" y="2156951"/>
            <a:ext cx="4181475" cy="25050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9581" y="6472795"/>
            <a:ext cx="8568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[1][2] </a:t>
            </a:r>
            <a:r>
              <a:rPr lang="ko-KR" altLang="en-US" sz="900" dirty="0" smtClean="0">
                <a:hlinkClick r:id="rId5"/>
              </a:rPr>
              <a:t>https</a:t>
            </a:r>
            <a:r>
              <a:rPr lang="ko-KR" altLang="en-US" sz="900" dirty="0">
                <a:hlinkClick r:id="rId5"/>
              </a:rPr>
              <a:t>://realm.io/kr/news/360andev-savvas-dalkitsis-using-git-like-a-pro</a:t>
            </a:r>
            <a:r>
              <a:rPr lang="ko-KR" altLang="en-US" sz="900" dirty="0" smtClean="0">
                <a:hlinkClick r:id="rId5"/>
              </a:rPr>
              <a:t>/</a:t>
            </a:r>
            <a:endParaRPr lang="en-US" altLang="ko-KR" sz="900" dirty="0" smtClean="0"/>
          </a:p>
          <a:p>
            <a:r>
              <a:rPr lang="ko-KR" altLang="en-US" sz="900" dirty="0" smtClean="0"/>
              <a:t>  </a:t>
            </a:r>
            <a:endParaRPr lang="ko-KR" altLang="en-US" sz="900" dirty="0"/>
          </a:p>
        </p:txBody>
      </p:sp>
      <p:sp>
        <p:nvSpPr>
          <p:cNvPr id="14" name="직사각형 13"/>
          <p:cNvSpPr/>
          <p:nvPr/>
        </p:nvSpPr>
        <p:spPr>
          <a:xfrm>
            <a:off x="891916" y="4662026"/>
            <a:ext cx="35933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SVN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작동 방식의 차이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[1]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9655" y="2171577"/>
            <a:ext cx="3562211" cy="248866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489701" y="4660245"/>
            <a:ext cx="3106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논리적 단위는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commit [2]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4299" y="5175827"/>
            <a:ext cx="8406000" cy="441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큰 차이는</a:t>
            </a:r>
            <a:r>
              <a:rPr lang="en-US" altLang="ko-KR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SVN</a:t>
            </a:r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네트워크가 연결되어 있지 않으면 사용을 못하지만 </a:t>
            </a:r>
            <a:r>
              <a:rPr lang="en-US" altLang="ko-KR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74299" y="5752448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논리적 단위의 차이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SVN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Snapshot,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Commit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변경되지 않은 파일에 대해서는 파일 자체가 아니라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link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활용함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20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동작원리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495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파일을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Committed, Modified, Staged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이렇게 세 가지 상태로 관리한다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55" y="1729935"/>
            <a:ext cx="7686717" cy="425010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99581" y="6472795"/>
            <a:ext cx="85686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4"/>
              </a:rPr>
              <a:t>https://</a:t>
            </a:r>
            <a:r>
              <a:rPr lang="en-US" altLang="ko-KR" sz="900" dirty="0" smtClean="0">
                <a:hlinkClick r:id="rId4"/>
              </a:rPr>
              <a:t>github.com/progit/progit2-ko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sp>
        <p:nvSpPr>
          <p:cNvPr id="14" name="직사각형 13"/>
          <p:cNvSpPr/>
          <p:nvPr/>
        </p:nvSpPr>
        <p:spPr>
          <a:xfrm>
            <a:off x="2292792" y="5904805"/>
            <a:ext cx="4716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FIGURE 1-6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워킹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디렉토리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Staging Area,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디렉토리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95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6689" y="981492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일반적으로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SW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유지보수 함에 있어서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아래와 같은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Flow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구조를 사용하는 경우가 많음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2" descr="git 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05" y="1850727"/>
            <a:ext cx="6346571" cy="447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54608" y="6326121"/>
            <a:ext cx="7333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[1] </a:t>
            </a:r>
            <a:r>
              <a:rPr lang="ko-KR" altLang="en-US" dirty="0" smtClean="0">
                <a:hlinkClick r:id="rId4"/>
              </a:rPr>
              <a:t>https</a:t>
            </a:r>
            <a:r>
              <a:rPr lang="ko-KR" altLang="en-US" dirty="0">
                <a:hlinkClick r:id="rId4"/>
              </a:rPr>
              <a:t>://lucamezzalira.com/2014/03/10/git-flow-vs-github-flow</a:t>
            </a:r>
            <a:r>
              <a:rPr lang="ko-KR" altLang="en-US" dirty="0" smtClean="0">
                <a:hlinkClick r:id="rId4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55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Markdown 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&amp; Jekyll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45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Coverage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948992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ch09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실습 수업과 관련하여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 Python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수업을 듣는 이유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5365" y="1518283"/>
            <a:ext cx="359598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설문지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hlinkClick r:id="rId3"/>
              </a:rPr>
              <a:t>https://goo.gl/xSEDNp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graphicFrame>
        <p:nvGraphicFramePr>
          <p:cNvPr id="14" name="Table 1"/>
          <p:cNvGraphicFramePr>
            <a:graphicFrameLocks noGrp="1"/>
          </p:cNvGraphicFramePr>
          <p:nvPr>
            <p:extLst/>
          </p:nvPr>
        </p:nvGraphicFramePr>
        <p:xfrm>
          <a:off x="4679934" y="2474650"/>
          <a:ext cx="4008357" cy="32005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/>
              </a:tblGrid>
              <a:tr h="3282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Alpha</a:t>
                      </a:r>
                      <a:r>
                        <a:rPr lang="en-US" sz="1400" b="1" baseline="0" dirty="0" smtClean="0">
                          <a:solidFill>
                            <a:schemeClr val="bg1"/>
                          </a:solidFill>
                        </a:rPr>
                        <a:t> Go? Monte Carlo tree search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287230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4862891" y="5683958"/>
            <a:ext cx="40608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smtClean="0"/>
              <a:t>자료</a:t>
            </a:r>
            <a:r>
              <a:rPr lang="en-US" altLang="ko-KR" sz="800" smtClean="0"/>
              <a:t>: NATURE(2016) &amp; Deep mind(2016)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686862" y="3692927"/>
            <a:ext cx="2779916" cy="1101530"/>
          </a:xfrm>
          <a:prstGeom prst="rect">
            <a:avLst/>
          </a:prstGeom>
        </p:spPr>
      </p:pic>
      <p:pic>
        <p:nvPicPr>
          <p:cNvPr id="21" name="Picture 10" descr="http://image.ajunews.com/content/image/2016/02/02/201602021459002616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731" y="2828682"/>
            <a:ext cx="2845281" cy="257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www.ilovepc.co.kr/news/photo/201602/12397_7976_209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5" b="22518"/>
          <a:stretch/>
        </p:blipFill>
        <p:spPr bwMode="auto">
          <a:xfrm>
            <a:off x="7080085" y="1832495"/>
            <a:ext cx="1608206" cy="51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Table 1"/>
          <p:cNvGraphicFramePr>
            <a:graphicFrameLocks noGrp="1"/>
          </p:cNvGraphicFramePr>
          <p:nvPr>
            <p:extLst/>
          </p:nvPr>
        </p:nvGraphicFramePr>
        <p:xfrm>
          <a:off x="435365" y="2474649"/>
          <a:ext cx="4008357" cy="32005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/>
              </a:tblGrid>
              <a:tr h="3282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Data</a:t>
                      </a:r>
                      <a:r>
                        <a:rPr lang="en-US" sz="1400" b="1" baseline="0" dirty="0" smtClean="0">
                          <a:solidFill>
                            <a:schemeClr val="bg1"/>
                          </a:solidFill>
                        </a:rPr>
                        <a:t> Analysis?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287230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rcRect t="414" r="11776"/>
          <a:stretch/>
        </p:blipFill>
        <p:spPr>
          <a:xfrm>
            <a:off x="486624" y="2866091"/>
            <a:ext cx="3591105" cy="275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4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8285</TotalTime>
  <Words>1749</Words>
  <Application>Microsoft Office PowerPoint</Application>
  <PresentationFormat>화면 슬라이드 쇼(4:3)</PresentationFormat>
  <Paragraphs>361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Arial</vt:lpstr>
      <vt:lpstr>맑은 고딕</vt:lpstr>
      <vt:lpstr>Times New Roman</vt:lpstr>
      <vt:lpstr>Wingdings</vt:lpstr>
      <vt:lpstr>Office 테마</vt:lpstr>
      <vt:lpstr>Start Programming with Google Python Style Guide</vt:lpstr>
      <vt:lpstr>Ch02. Review</vt:lpstr>
      <vt:lpstr>Lecture note &amp; Source Code &amp; Textbook</vt:lpstr>
      <vt:lpstr>Lecture note &amp; Source Code &amp; Textbook</vt:lpstr>
      <vt:lpstr>git과 SVN의 차이점 </vt:lpstr>
      <vt:lpstr>Git의 동작원리</vt:lpstr>
      <vt:lpstr>Git Flow</vt:lpstr>
      <vt:lpstr>Markdown &amp; Jekyll</vt:lpstr>
      <vt:lpstr>Coverage</vt:lpstr>
      <vt:lpstr>Jekyll</vt:lpstr>
      <vt:lpstr>Jekyll</vt:lpstr>
      <vt:lpstr>Jekyll</vt:lpstr>
      <vt:lpstr>Jekyll</vt:lpstr>
      <vt:lpstr>Jekyll</vt:lpstr>
      <vt:lpstr>Jekyll</vt:lpstr>
      <vt:lpstr>Jekyll</vt:lpstr>
      <vt:lpstr>Jekyll 테마적용</vt:lpstr>
      <vt:lpstr>Jekyll 테마적용</vt:lpstr>
      <vt:lpstr>Jekyll 테마적용</vt:lpstr>
      <vt:lpstr>Jekyll 테마적용</vt:lpstr>
      <vt:lpstr>Jekyll 테마적용</vt:lpstr>
      <vt:lpstr>Jekyll 테마적용</vt:lpstr>
      <vt:lpstr>Markdown Editor</vt:lpstr>
      <vt:lpstr>Markdown Editor</vt:lpstr>
      <vt:lpstr>Markdown Editor</vt:lpstr>
      <vt:lpstr>Markdown Cheatsheet</vt:lpstr>
      <vt:lpstr>Markdown Editor</vt:lpstr>
      <vt:lpstr>Markdown Editor</vt:lpstr>
      <vt:lpstr>Markdown Cheatsheet</vt:lpstr>
      <vt:lpstr>Markdown Cheatsheet</vt:lpstr>
      <vt:lpstr>Ch03. Variables &amp; Operators</vt:lpstr>
      <vt:lpstr>Python Style Guidelines</vt:lpstr>
      <vt:lpstr>Python Style Guidelines</vt:lpstr>
      <vt:lpstr>Python Style Guidelines</vt:lpstr>
      <vt:lpstr>Format String</vt:lpstr>
      <vt:lpstr>Format String</vt:lpstr>
      <vt:lpstr>Format String Attack</vt:lpstr>
      <vt:lpstr>Variables &amp; Operators</vt:lpstr>
      <vt:lpstr>Variables &amp; Operators</vt:lpstr>
      <vt:lpstr>Variables &amp; Operators</vt:lpstr>
      <vt:lpstr>Variables &amp; Operators</vt:lpstr>
      <vt:lpstr>과제 </vt:lpstr>
      <vt:lpstr>(과제) 블로그 만들기</vt:lpstr>
      <vt:lpstr>(과제) 계산기 만들기</vt:lpstr>
      <vt:lpstr>도우미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Yunho Maeng</cp:lastModifiedBy>
  <cp:revision>174</cp:revision>
  <cp:lastPrinted>2011-08-28T13:13:29Z</cp:lastPrinted>
  <dcterms:created xsi:type="dcterms:W3CDTF">2011-08-24T01:05:33Z</dcterms:created>
  <dcterms:modified xsi:type="dcterms:W3CDTF">2016-12-28T00:12:30Z</dcterms:modified>
</cp:coreProperties>
</file>